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82" r:id="rId4"/>
    <p:sldId id="283" r:id="rId5"/>
    <p:sldId id="284" r:id="rId6"/>
    <p:sldId id="260" r:id="rId7"/>
    <p:sldId id="265" r:id="rId8"/>
    <p:sldId id="266" r:id="rId9"/>
    <p:sldId id="270" r:id="rId10"/>
    <p:sldId id="271" r:id="rId11"/>
    <p:sldId id="272" r:id="rId12"/>
    <p:sldId id="273" r:id="rId13"/>
    <p:sldId id="274" r:id="rId14"/>
    <p:sldId id="267" r:id="rId15"/>
    <p:sldId id="278" r:id="rId16"/>
    <p:sldId id="279" r:id="rId17"/>
    <p:sldId id="276" r:id="rId18"/>
    <p:sldId id="275" r:id="rId19"/>
    <p:sldId id="257" r:id="rId20"/>
    <p:sldId id="258" r:id="rId21"/>
    <p:sldId id="259" r:id="rId22"/>
    <p:sldId id="277" r:id="rId23"/>
    <p:sldId id="268" r:id="rId24"/>
    <p:sldId id="262" r:id="rId25"/>
    <p:sldId id="261" r:id="rId26"/>
    <p:sldId id="26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2818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93AF4-0F91-B84C-AF2F-348417A877DD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C6C7B-D8D3-294C-95A2-6395A057F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43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of course search and register En Bloc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6C7B-D8D3-294C-95A2-6395A057F5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77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 Click anywhere on transaction list  select Filter Editor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6C7B-D8D3-294C-95A2-6395A057F5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0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1071-18FC-40A8-A3B7-F8816BCFAC23}" type="datetimeFigureOut">
              <a:rPr lang="en-IE" smtClean="0"/>
              <a:t>22/11/2016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4C9D-2BA6-45F5-9A43-DF68E5870F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429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1071-18FC-40A8-A3B7-F8816BCFAC23}" type="datetimeFigureOut">
              <a:rPr lang="en-IE" smtClean="0"/>
              <a:t>22/11/2016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4C9D-2BA6-45F5-9A43-DF68E5870F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469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1071-18FC-40A8-A3B7-F8816BCFAC23}" type="datetimeFigureOut">
              <a:rPr lang="en-IE" smtClean="0"/>
              <a:t>22/11/2016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4C9D-2BA6-45F5-9A43-DF68E5870F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643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1071-18FC-40A8-A3B7-F8816BCFAC23}" type="datetimeFigureOut">
              <a:rPr lang="en-IE" smtClean="0"/>
              <a:t>22/11/2016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4C9D-2BA6-45F5-9A43-DF68E5870F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589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1071-18FC-40A8-A3B7-F8816BCFAC23}" type="datetimeFigureOut">
              <a:rPr lang="en-IE" smtClean="0"/>
              <a:t>22/11/2016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4C9D-2BA6-45F5-9A43-DF68E5870F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760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1071-18FC-40A8-A3B7-F8816BCFAC23}" type="datetimeFigureOut">
              <a:rPr lang="en-IE" smtClean="0"/>
              <a:t>22/11/2016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4C9D-2BA6-45F5-9A43-DF68E5870F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443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1071-18FC-40A8-A3B7-F8816BCFAC23}" type="datetimeFigureOut">
              <a:rPr lang="en-IE" smtClean="0"/>
              <a:t>22/11/2016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4C9D-2BA6-45F5-9A43-DF68E5870F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401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1071-18FC-40A8-A3B7-F8816BCFAC23}" type="datetimeFigureOut">
              <a:rPr lang="en-IE" smtClean="0"/>
              <a:t>22/11/2016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4C9D-2BA6-45F5-9A43-DF68E5870F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798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1071-18FC-40A8-A3B7-F8816BCFAC23}" type="datetimeFigureOut">
              <a:rPr lang="en-IE" smtClean="0"/>
              <a:t>22/11/2016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4C9D-2BA6-45F5-9A43-DF68E5870F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545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1071-18FC-40A8-A3B7-F8816BCFAC23}" type="datetimeFigureOut">
              <a:rPr lang="en-IE" smtClean="0"/>
              <a:t>22/11/2016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4C9D-2BA6-45F5-9A43-DF68E5870F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838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1071-18FC-40A8-A3B7-F8816BCFAC23}" type="datetimeFigureOut">
              <a:rPr lang="en-IE" smtClean="0"/>
              <a:t>22/11/2016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4C9D-2BA6-45F5-9A43-DF68E5870F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478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71071-18FC-40A8-A3B7-F8816BCFAC23}" type="datetimeFigureOut">
              <a:rPr lang="en-IE" smtClean="0"/>
              <a:t>22/11/2016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B4C9D-2BA6-45F5-9A43-DF68E5870F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683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NIDDM a cycle of care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And</a:t>
            </a:r>
          </a:p>
          <a:p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How (not) to COC it up completely!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16" y="324319"/>
            <a:ext cx="3676355" cy="87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8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3895" y="1048778"/>
            <a:ext cx="471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Registration </a:t>
            </a:r>
            <a:r>
              <a:rPr lang="en-US" b="1" dirty="0" smtClean="0"/>
              <a:t>in Health.one</a:t>
            </a:r>
            <a:endParaRPr lang="en-IE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595438"/>
            <a:ext cx="46672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REGISTRATION 1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356" y="6237311"/>
            <a:ext cx="2120079" cy="5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3895" y="1048778"/>
            <a:ext cx="471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Registration </a:t>
            </a:r>
            <a:r>
              <a:rPr lang="en-US" b="1" dirty="0"/>
              <a:t> </a:t>
            </a:r>
            <a:r>
              <a:rPr lang="en-US" b="1" dirty="0" smtClean="0"/>
              <a:t>at  PCRS.</a:t>
            </a:r>
            <a:endParaRPr lang="en-IE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3326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REGISTRATION  2</a:t>
            </a:r>
            <a:endParaRPr lang="en-IE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590675"/>
            <a:ext cx="46672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356" y="6237311"/>
            <a:ext cx="2120079" cy="5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8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433513"/>
            <a:ext cx="85153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REGISTRATION  2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2193895" y="1048778"/>
            <a:ext cx="561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Registration at PCRS currently not possible from H1!</a:t>
            </a:r>
            <a:endParaRPr lang="en-IE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356" y="6237311"/>
            <a:ext cx="2120079" cy="5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28289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45" y="830194"/>
            <a:ext cx="4476378" cy="561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0466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FINDING  3:          Find COC patient with visit due.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997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38" y="1844824"/>
            <a:ext cx="4058952" cy="40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3748" y="119675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Alert that  COC visit is due (first or  second)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0466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FINDING  3:          Find COC patient with visit due.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356" y="6237311"/>
            <a:ext cx="2120079" cy="5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7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Consulting 1:     Removing old </a:t>
            </a:r>
            <a:r>
              <a:rPr lang="en-US" dirty="0" err="1" smtClean="0"/>
              <a:t>Mediforms</a:t>
            </a:r>
            <a:endParaRPr lang="en-IE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2386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58197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79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Consulting 2:     </a:t>
            </a:r>
            <a:r>
              <a:rPr lang="en-US" dirty="0" err="1" smtClean="0"/>
              <a:t>Mediforms</a:t>
            </a:r>
            <a:r>
              <a:rPr lang="en-US" dirty="0" smtClean="0"/>
              <a:t> 1</a:t>
            </a:r>
            <a:r>
              <a:rPr lang="en-US" baseline="30000" dirty="0" smtClean="0"/>
              <a:t>st</a:t>
            </a:r>
            <a:r>
              <a:rPr lang="en-US" dirty="0" smtClean="0"/>
              <a:t> visit. &amp;  2</a:t>
            </a:r>
            <a:r>
              <a:rPr lang="en-US" baseline="30000" dirty="0" smtClean="0"/>
              <a:t>nd</a:t>
            </a:r>
            <a:r>
              <a:rPr lang="en-US" dirty="0" smtClean="0"/>
              <a:t> visit</a:t>
            </a:r>
            <a:endParaRPr lang="en-IE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39" y="1124744"/>
            <a:ext cx="5175477" cy="528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19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Consulting 3:     Chronic disease side pane</a:t>
            </a:r>
            <a:endParaRPr lang="en-I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52740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7812360" y="476672"/>
            <a:ext cx="64807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090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Consulting 3:     Chronic disease side pane</a:t>
            </a:r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24556"/>
            <a:ext cx="639127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620648"/>
            <a:ext cx="466318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60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196752"/>
            <a:ext cx="1512168" cy="561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1179102"/>
            <a:ext cx="1513779" cy="561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Consulting 3:     Chronic disease side pane-    ”Pimp your Pane”</a:t>
            </a:r>
            <a:endParaRPr lang="en-IE" dirty="0"/>
          </a:p>
        </p:txBody>
      </p:sp>
      <p:sp>
        <p:nvSpPr>
          <p:cNvPr id="4" name="Right Arrow 3"/>
          <p:cNvSpPr/>
          <p:nvPr/>
        </p:nvSpPr>
        <p:spPr>
          <a:xfrm>
            <a:off x="3851920" y="1916832"/>
            <a:ext cx="136815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631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16" y="324319"/>
            <a:ext cx="3676355" cy="8724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833034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‘A step towards  comprehensive  NIDDM care’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468560" y="1090460"/>
            <a:ext cx="8638728" cy="6034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/>
              <a:t>What’s in a Cycle of Care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313507"/>
            <a:ext cx="2448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 Visits</a:t>
            </a:r>
          </a:p>
          <a:p>
            <a:endParaRPr lang="en-US" b="1" dirty="0"/>
          </a:p>
          <a:p>
            <a:r>
              <a:rPr lang="en-US" sz="2400" b="1" dirty="0" smtClean="0"/>
              <a:t>ANNUAL VISIT 1</a:t>
            </a:r>
          </a:p>
          <a:p>
            <a:endParaRPr lang="en-US" b="1" dirty="0" smtClean="0"/>
          </a:p>
          <a:p>
            <a:r>
              <a:rPr lang="en-US" b="1" dirty="0" smtClean="0"/>
              <a:t>LIFESTYLE   REVIEW</a:t>
            </a:r>
            <a:r>
              <a:rPr lang="en-US" dirty="0" smtClean="0"/>
              <a:t>      (Smoking, Alcohol, Weight, Exercise)</a:t>
            </a:r>
            <a:br>
              <a:rPr lang="en-US" dirty="0" smtClean="0"/>
            </a:br>
            <a:r>
              <a:rPr lang="en-US" b="1" dirty="0" smtClean="0"/>
              <a:t>MEDs REVIEW</a:t>
            </a:r>
            <a:br>
              <a:rPr lang="en-US" b="1" dirty="0" smtClean="0"/>
            </a:br>
            <a:r>
              <a:rPr lang="en-US" b="1" dirty="0" smtClean="0"/>
              <a:t>IMMUNISATION </a:t>
            </a:r>
            <a:r>
              <a:rPr lang="en-US" dirty="0" smtClean="0"/>
              <a:t>Check</a:t>
            </a:r>
            <a:br>
              <a:rPr lang="en-US" dirty="0" smtClean="0"/>
            </a:br>
            <a:r>
              <a:rPr lang="en-US" b="1" dirty="0" smtClean="0"/>
              <a:t>BMI, BP, FEET</a:t>
            </a:r>
            <a:br>
              <a:rPr lang="en-US" b="1" dirty="0" smtClean="0"/>
            </a:br>
            <a:r>
              <a:rPr lang="en-US" b="1" dirty="0" smtClean="0"/>
              <a:t>REFER </a:t>
            </a:r>
            <a:r>
              <a:rPr lang="en-US" dirty="0" smtClean="0"/>
              <a:t> </a:t>
            </a:r>
          </a:p>
          <a:p>
            <a:r>
              <a:rPr lang="en-US" dirty="0" smtClean="0"/>
              <a:t>(Eyes, Education)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HBA1C,LIPID,UE,ACR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13131" y="2789140"/>
            <a:ext cx="256312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ANNUAL VISIT </a:t>
            </a:r>
            <a:r>
              <a:rPr lang="en-US" sz="2400" b="1" dirty="0" smtClean="0"/>
              <a:t>2</a:t>
            </a:r>
          </a:p>
          <a:p>
            <a:endParaRPr lang="en-US" b="1" dirty="0" smtClean="0"/>
          </a:p>
          <a:p>
            <a:r>
              <a:rPr lang="en-US" b="1" dirty="0" smtClean="0"/>
              <a:t>LIFESTYLE   </a:t>
            </a:r>
            <a:r>
              <a:rPr lang="en-US" b="1" dirty="0"/>
              <a:t>REVIEW</a:t>
            </a:r>
            <a:r>
              <a:rPr lang="en-US" dirty="0"/>
              <a:t>      (Smoking, Alcohol, Weight, Exercise)</a:t>
            </a:r>
            <a:br>
              <a:rPr lang="en-US" dirty="0"/>
            </a:br>
            <a:r>
              <a:rPr lang="en-US" b="1" dirty="0"/>
              <a:t>MEDs REVIEW</a:t>
            </a:r>
            <a:br>
              <a:rPr lang="en-US" b="1" dirty="0"/>
            </a:b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IMMUNISATION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Check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BMI, BP, FEET</a:t>
            </a:r>
            <a:br>
              <a:rPr lang="en-US" b="1" dirty="0"/>
            </a:b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REFER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(Eyes,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Education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HBA1C,LIPID,UE,ACR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0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93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65" y="1114623"/>
            <a:ext cx="38576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4623"/>
            <a:ext cx="36766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949057" y="2132856"/>
            <a:ext cx="1113929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467544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Consulting 4:     Transaction filter   Configuration</a:t>
            </a: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356" y="6237311"/>
            <a:ext cx="2120079" cy="5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Consulting 4:     Transaction filter  Configuration</a:t>
            </a:r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46958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96752"/>
            <a:ext cx="4648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90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Managing 1:     Call &amp; Recall</a:t>
            </a:r>
            <a:endParaRPr lang="en-IE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52736"/>
            <a:ext cx="376237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8289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>
            <a:off x="4427984" y="661338"/>
            <a:ext cx="216024" cy="607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160640" y="673029"/>
            <a:ext cx="216024" cy="607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097339" y="673029"/>
            <a:ext cx="216024" cy="607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040885" y="661338"/>
            <a:ext cx="216024" cy="607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Managing 2:     Data Extraction tool to provide  spreadsheet for Overview</a:t>
            </a:r>
            <a:endParaRPr lang="en-IE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46004"/>
            <a:ext cx="4968552" cy="590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7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109663"/>
            <a:ext cx="55626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Managing 4:     Data Extraction tool to provide  spreadsheet for  review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5261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492896"/>
            <a:ext cx="5496965" cy="130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16" y="324319"/>
            <a:ext cx="3676355" cy="87243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468560" y="1090460"/>
            <a:ext cx="8638728" cy="6034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/>
              <a:t>What’s in a Cycle of Care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669816" y="2492896"/>
            <a:ext cx="6350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 Data Returns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REGISTRATION- GMS, Ethnicity and Duration of Illness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9816" y="3642583"/>
            <a:ext cx="822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or ANNUAL  Full clinical data (end of Q1 in Year after </a:t>
            </a:r>
            <a:r>
              <a:rPr lang="en-US" smtClean="0"/>
              <a:t>registration or capitation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5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16" y="324319"/>
            <a:ext cx="3676355" cy="87243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468560" y="1412776"/>
            <a:ext cx="8638728" cy="6034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2800" dirty="0" smtClean="0"/>
              <a:t>Sounds pretty comprehensive to me!</a:t>
            </a:r>
            <a:endParaRPr lang="en-IE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259632" y="2636912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 do you do it?</a:t>
            </a:r>
          </a:p>
          <a:p>
            <a:endParaRPr lang="en-US" sz="3200" dirty="0"/>
          </a:p>
          <a:p>
            <a:r>
              <a:rPr lang="en-US" sz="3200" dirty="0" smtClean="0"/>
              <a:t>How  can </a:t>
            </a:r>
            <a:r>
              <a:rPr lang="en-US" sz="3200" i="1" dirty="0" err="1" smtClean="0"/>
              <a:t>Health.one</a:t>
            </a:r>
            <a:r>
              <a:rPr lang="en-US" sz="3200" i="1" dirty="0" smtClean="0"/>
              <a:t> </a:t>
            </a:r>
            <a:r>
              <a:rPr lang="en-US" sz="3200" dirty="0" smtClean="0"/>
              <a:t> assist?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50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16" y="324319"/>
            <a:ext cx="3676355" cy="8724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1988840"/>
            <a:ext cx="62646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Finding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Registering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Consulting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Managing the cohort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74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4362028" cy="316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9087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Database analysis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0466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FINDING  1:          Find GMS patients  with NIDDM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356" y="6237311"/>
            <a:ext cx="2120079" cy="5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0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12" y="1196752"/>
            <a:ext cx="5228477" cy="459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0466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FINDING  2:          Find GMS patients  with NIDDM yet to be registered</a:t>
            </a:r>
            <a:endParaRPr lang="en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1" y="1283531"/>
            <a:ext cx="3378161" cy="19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356" y="6237311"/>
            <a:ext cx="2120079" cy="5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6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96" y="1700808"/>
            <a:ext cx="5657467" cy="478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3043" y="372547"/>
            <a:ext cx="745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FINDING  2:          </a:t>
            </a:r>
            <a:r>
              <a:rPr lang="en-US" dirty="0" smtClean="0"/>
              <a:t>Find GMS patients  </a:t>
            </a:r>
            <a:r>
              <a:rPr lang="en-US" smtClean="0"/>
              <a:t>with NIDDM so an Alert can fire 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2310196" y="1196752"/>
            <a:ext cx="543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sure  COC  Alerts are enabled (Tools\Options..)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1054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85500"/>
            <a:ext cx="4219922" cy="418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1331640" y="3356992"/>
            <a:ext cx="1008112" cy="421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/>
          <p:cNvSpPr txBox="1"/>
          <p:nvPr/>
        </p:nvSpPr>
        <p:spPr>
          <a:xfrm>
            <a:off x="2154275" y="1151133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Alert  to Register GMS + NIDDM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513042" y="372547"/>
            <a:ext cx="751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FINDING  2:          Find GMS patients  with NIDDM yet to </a:t>
            </a:r>
            <a:r>
              <a:rPr lang="en-US" smtClean="0"/>
              <a:t>be registered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1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316</Words>
  <Application>Microsoft Office PowerPoint</Application>
  <PresentationFormat>On-screen Show (4:3)</PresentationFormat>
  <Paragraphs>56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NIDDM a cycle of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Niall Maguire</dc:creator>
  <cp:lastModifiedBy>Ruby 2Shoes</cp:lastModifiedBy>
  <cp:revision>16</cp:revision>
  <dcterms:created xsi:type="dcterms:W3CDTF">2016-11-11T12:58:04Z</dcterms:created>
  <dcterms:modified xsi:type="dcterms:W3CDTF">2016-11-22T22:46:43Z</dcterms:modified>
</cp:coreProperties>
</file>